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5"/>
  </p:notesMasterIdLst>
  <p:sldIdLst>
    <p:sldId id="256" r:id="rId4"/>
    <p:sldId id="261" r:id="rId5"/>
    <p:sldId id="302" r:id="rId6"/>
    <p:sldId id="303" r:id="rId7"/>
    <p:sldId id="293" r:id="rId8"/>
    <p:sldId id="294" r:id="rId9"/>
    <p:sldId id="265" r:id="rId10"/>
    <p:sldId id="304" r:id="rId11"/>
    <p:sldId id="308" r:id="rId12"/>
    <p:sldId id="315" r:id="rId13"/>
    <p:sldId id="305" r:id="rId14"/>
    <p:sldId id="306" r:id="rId15"/>
    <p:sldId id="316" r:id="rId16"/>
    <p:sldId id="307" r:id="rId17"/>
    <p:sldId id="312" r:id="rId18"/>
    <p:sldId id="313" r:id="rId19"/>
    <p:sldId id="314" r:id="rId20"/>
    <p:sldId id="311" r:id="rId21"/>
    <p:sldId id="309" r:id="rId22"/>
    <p:sldId id="310" r:id="rId23"/>
    <p:sldId id="262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60"/>
  </p:normalViewPr>
  <p:slideViewPr>
    <p:cSldViewPr>
      <p:cViewPr varScale="1">
        <p:scale>
          <a:sx n="120" d="100"/>
          <a:sy n="120" d="100"/>
        </p:scale>
        <p:origin x="1152" y="16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infratest\Downloads\xcel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2136169396891"/>
          <c:w val="1.0"/>
          <c:h val="0.9648395127718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C3-4236-B2F2-0536DA9A2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2136169396891"/>
          <c:w val="1.0"/>
          <c:h val="0.9648395127718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C3-4236-B2F2-0536DA9A2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Qsolar Vs. Qelectrical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Sheet1!$E$26</c:f>
              <c:strCache>
                <c:ptCount val="1"/>
                <c:pt idx="0">
                  <c:v>η=10%</c:v>
                </c:pt>
              </c:strCache>
            </c:strRef>
          </c:tx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dk1">
                      <a:tint val="100000"/>
                      <a:shade val="100000"/>
                      <a:satMod val="130000"/>
                    </a:schemeClr>
                  </a:gs>
                  <a:gs pos="100000">
                    <a:schemeClr val="dk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Sheet1!$D$28:$D$32</c:f>
              <c:numCache>
                <c:formatCode>General</c:formatCode>
                <c:ptCount val="5"/>
                <c:pt idx="0">
                  <c:v>391.1639</c:v>
                </c:pt>
                <c:pt idx="1">
                  <c:v>405.9248</c:v>
                </c:pt>
                <c:pt idx="2">
                  <c:v>418.2255</c:v>
                </c:pt>
                <c:pt idx="3">
                  <c:v>413.3052</c:v>
                </c:pt>
                <c:pt idx="4">
                  <c:v>396.0842</c:v>
                </c:pt>
              </c:numCache>
            </c:numRef>
          </c:xVal>
          <c:yVal>
            <c:numRef>
              <c:f>Sheet1!$E$28:$E$32</c:f>
              <c:numCache>
                <c:formatCode>General</c:formatCode>
                <c:ptCount val="5"/>
                <c:pt idx="0">
                  <c:v>39.11639</c:v>
                </c:pt>
                <c:pt idx="1">
                  <c:v>40.59248</c:v>
                </c:pt>
                <c:pt idx="2">
                  <c:v>41.82255000000001</c:v>
                </c:pt>
                <c:pt idx="3">
                  <c:v>41.33052000000001</c:v>
                </c:pt>
                <c:pt idx="4">
                  <c:v>39.60842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Sheet1!$F$26</c:f>
              <c:strCache>
                <c:ptCount val="1"/>
                <c:pt idx="0">
                  <c:v>η=15%</c:v>
                </c:pt>
              </c:strCache>
            </c:strRef>
          </c:tx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Sheet1!$D$28:$D$32</c:f>
              <c:numCache>
                <c:formatCode>General</c:formatCode>
                <c:ptCount val="5"/>
                <c:pt idx="0">
                  <c:v>391.1639</c:v>
                </c:pt>
                <c:pt idx="1">
                  <c:v>405.9248</c:v>
                </c:pt>
                <c:pt idx="2">
                  <c:v>418.2255</c:v>
                </c:pt>
                <c:pt idx="3">
                  <c:v>413.3052</c:v>
                </c:pt>
                <c:pt idx="4">
                  <c:v>396.0842</c:v>
                </c:pt>
              </c:numCache>
            </c:numRef>
          </c:xVal>
          <c:yVal>
            <c:numRef>
              <c:f>Sheet1!$F$28:$F$32</c:f>
              <c:numCache>
                <c:formatCode>General</c:formatCode>
                <c:ptCount val="5"/>
                <c:pt idx="0">
                  <c:v>58.674585</c:v>
                </c:pt>
                <c:pt idx="1">
                  <c:v>60.88872000000001</c:v>
                </c:pt>
                <c:pt idx="2">
                  <c:v>62.733825</c:v>
                </c:pt>
                <c:pt idx="3">
                  <c:v>61.99578000000001</c:v>
                </c:pt>
                <c:pt idx="4">
                  <c:v>59.41263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Sheet1!$G$26</c:f>
              <c:strCache>
                <c:ptCount val="1"/>
                <c:pt idx="0">
                  <c:v>η=20%</c:v>
                </c:pt>
              </c:strCache>
            </c:strRef>
          </c:tx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Sheet1!$D$28:$D$32</c:f>
              <c:numCache>
                <c:formatCode>General</c:formatCode>
                <c:ptCount val="5"/>
                <c:pt idx="0">
                  <c:v>391.1639</c:v>
                </c:pt>
                <c:pt idx="1">
                  <c:v>405.9248</c:v>
                </c:pt>
                <c:pt idx="2">
                  <c:v>418.2255</c:v>
                </c:pt>
                <c:pt idx="3">
                  <c:v>413.3052</c:v>
                </c:pt>
                <c:pt idx="4">
                  <c:v>396.0842</c:v>
                </c:pt>
              </c:numCache>
            </c:numRef>
          </c:xVal>
          <c:yVal>
            <c:numRef>
              <c:f>Sheet1!$G$28:$G$32</c:f>
              <c:numCache>
                <c:formatCode>General</c:formatCode>
                <c:ptCount val="5"/>
                <c:pt idx="0">
                  <c:v>78.23277999999995</c:v>
                </c:pt>
                <c:pt idx="1">
                  <c:v>81.18496</c:v>
                </c:pt>
                <c:pt idx="2">
                  <c:v>83.64510000000001</c:v>
                </c:pt>
                <c:pt idx="3">
                  <c:v>82.66104000000001</c:v>
                </c:pt>
                <c:pt idx="4">
                  <c:v>79.21684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Sheet1!$H$26</c:f>
              <c:strCache>
                <c:ptCount val="1"/>
                <c:pt idx="0">
                  <c:v>η=25%</c:v>
                </c:pt>
              </c:strCache>
            </c:strRef>
          </c:tx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Sheet1!$D$28:$D$32</c:f>
              <c:numCache>
                <c:formatCode>General</c:formatCode>
                <c:ptCount val="5"/>
                <c:pt idx="0">
                  <c:v>391.1639</c:v>
                </c:pt>
                <c:pt idx="1">
                  <c:v>405.9248</c:v>
                </c:pt>
                <c:pt idx="2">
                  <c:v>418.2255</c:v>
                </c:pt>
                <c:pt idx="3">
                  <c:v>413.3052</c:v>
                </c:pt>
                <c:pt idx="4">
                  <c:v>396.0842</c:v>
                </c:pt>
              </c:numCache>
            </c:numRef>
          </c:xVal>
          <c:yVal>
            <c:numRef>
              <c:f>Sheet1!$H$28:$H$32</c:f>
              <c:numCache>
                <c:formatCode>General</c:formatCode>
                <c:ptCount val="5"/>
                <c:pt idx="0">
                  <c:v>97.790975</c:v>
                </c:pt>
                <c:pt idx="1">
                  <c:v>101.4812</c:v>
                </c:pt>
                <c:pt idx="2">
                  <c:v>104.556375</c:v>
                </c:pt>
                <c:pt idx="3">
                  <c:v>103.3263</c:v>
                </c:pt>
                <c:pt idx="4">
                  <c:v>99.02105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851920"/>
        <c:axId val="2128866224"/>
      </c:scatterChart>
      <c:valAx>
        <c:axId val="-214685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Qsolar(KJ)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866224"/>
        <c:crosses val="autoZero"/>
        <c:crossBetween val="midCat"/>
      </c:valAx>
      <c:valAx>
        <c:axId val="212886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Qelectrical (KJ)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6851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Efficiency VS. Qelectrical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xVal>
            <c:numRef>
              <c:f>Sheet1!$J$27:$J$30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0.25</c:v>
                </c:pt>
              </c:numCache>
            </c:numRef>
          </c:xVal>
          <c:yVal>
            <c:numRef>
              <c:f>Sheet1!$K$27:$K$30</c:f>
              <c:numCache>
                <c:formatCode>General</c:formatCode>
                <c:ptCount val="4"/>
                <c:pt idx="0">
                  <c:v>41.82255000000002</c:v>
                </c:pt>
                <c:pt idx="1">
                  <c:v>62.73383000000001</c:v>
                </c:pt>
                <c:pt idx="2">
                  <c:v>83.6451</c:v>
                </c:pt>
                <c:pt idx="3">
                  <c:v>104.5564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510800"/>
        <c:axId val="2128867648"/>
      </c:scatterChart>
      <c:valAx>
        <c:axId val="-2146510800"/>
        <c:scaling>
          <c:orientation val="minMax"/>
          <c:max val="0.25"/>
          <c:min val="0.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8867648"/>
        <c:crosses val="autoZero"/>
        <c:crossBetween val="midCat"/>
      </c:valAx>
      <c:valAx>
        <c:axId val="212886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Qeletrical (KJ)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651080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b="1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Cooling Vs. Non Cooling System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Q electric without cooler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Sheet1!$K$12:$K$19</c:f>
              <c:numCache>
                <c:formatCode>General</c:formatCode>
                <c:ptCount val="8"/>
                <c:pt idx="0">
                  <c:v>9.0</c:v>
                </c:pt>
                <c:pt idx="1">
                  <c:v>10.0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</c:numCache>
            </c:numRef>
          </c:xVal>
          <c:yVal>
            <c:numRef>
              <c:f>Sheet1!$H$13:$H$19</c:f>
              <c:numCache>
                <c:formatCode>General</c:formatCode>
                <c:ptCount val="7"/>
                <c:pt idx="0">
                  <c:v>129.127</c:v>
                </c:pt>
                <c:pt idx="1">
                  <c:v>129.815</c:v>
                </c:pt>
                <c:pt idx="2">
                  <c:v>132.7505</c:v>
                </c:pt>
                <c:pt idx="3">
                  <c:v>131.1886</c:v>
                </c:pt>
                <c:pt idx="4">
                  <c:v>129.7456</c:v>
                </c:pt>
                <c:pt idx="5">
                  <c:v>129.614</c:v>
                </c:pt>
                <c:pt idx="6">
                  <c:v>123.8483</c:v>
                </c:pt>
              </c:numCache>
            </c:numRef>
          </c:yVal>
          <c:smooth val="0"/>
        </c:ser>
        <c:ser>
          <c:idx val="0"/>
          <c:order val="1"/>
          <c:tx>
            <c:v>Qelectrical with cooler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Sheet1!$K$12:$K$19</c:f>
              <c:numCache>
                <c:formatCode>General</c:formatCode>
                <c:ptCount val="8"/>
                <c:pt idx="0">
                  <c:v>9.0</c:v>
                </c:pt>
                <c:pt idx="1">
                  <c:v>10.0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</c:numCache>
            </c:numRef>
          </c:xVal>
          <c:yVal>
            <c:numRef>
              <c:f>Sheet1!$H$21:$H$27</c:f>
              <c:numCache>
                <c:formatCode>General</c:formatCode>
                <c:ptCount val="7"/>
                <c:pt idx="0">
                  <c:v>168.8585</c:v>
                </c:pt>
                <c:pt idx="1">
                  <c:v>173.169024</c:v>
                </c:pt>
                <c:pt idx="2">
                  <c:v>176.29266</c:v>
                </c:pt>
                <c:pt idx="3">
                  <c:v>177.367021</c:v>
                </c:pt>
                <c:pt idx="4">
                  <c:v>171.98838</c:v>
                </c:pt>
                <c:pt idx="5">
                  <c:v>171.4898</c:v>
                </c:pt>
                <c:pt idx="6">
                  <c:v>166.45104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390720"/>
        <c:axId val="2108345280"/>
      </c:scatterChart>
      <c:valAx>
        <c:axId val="2108390720"/>
        <c:scaling>
          <c:orientation val="minMax"/>
          <c:min val="9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345280"/>
        <c:crosses val="autoZero"/>
        <c:crossBetween val="midCat"/>
        <c:majorUnit val="1.0"/>
      </c:valAx>
      <c:valAx>
        <c:axId val="2108345280"/>
        <c:scaling>
          <c:orientation val="minMax"/>
          <c:max val="185.0"/>
          <c:min val="1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 electric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390720"/>
        <c:crosses val="autoZero"/>
        <c:crossBetween val="midCat"/>
        <c:majorUnit val="10.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2019. 1. 10.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4678" y="2285998"/>
            <a:ext cx="5220072" cy="1080120"/>
          </a:xfrm>
        </p:spPr>
        <p:txBody>
          <a:bodyPr/>
          <a:lstStyle/>
          <a:p>
            <a:pPr lvl="0"/>
            <a:r>
              <a:rPr lang="en-GB" altLang="ko-KR" dirty="0" smtClean="0">
                <a:ea typeface="맑은 고딕" pitchFamily="50" charset="-127"/>
              </a:rPr>
              <a:t>Design of Solar Panel Intercooled by Refrigeration System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86116" y="4000510"/>
            <a:ext cx="5219924" cy="100011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/>
              <a:t>Name: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ko-KR" b="1" dirty="0" err="1" smtClean="0"/>
              <a:t>Moayed</a:t>
            </a:r>
            <a:r>
              <a:rPr lang="en-GB" altLang="ko-KR" b="1" dirty="0" smtClean="0"/>
              <a:t> </a:t>
            </a:r>
            <a:r>
              <a:rPr lang="en-GB" altLang="ko-KR" b="1" dirty="0" err="1" smtClean="0"/>
              <a:t>Alkhaldi</a:t>
            </a:r>
            <a:r>
              <a:rPr lang="en-GB" altLang="ko-KR" b="1" dirty="0" smtClean="0"/>
              <a:t>		201301836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ko-KR" b="1" dirty="0" smtClean="0"/>
              <a:t>Mohammed </a:t>
            </a:r>
            <a:r>
              <a:rPr lang="en-GB" altLang="ko-KR" b="1" dirty="0" err="1" smtClean="0"/>
              <a:t>Aljaafri</a:t>
            </a:r>
            <a:r>
              <a:rPr lang="en-GB" altLang="ko-KR" b="1" dirty="0" smtClean="0"/>
              <a:t>		201301559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ko-KR" b="1" dirty="0" smtClean="0"/>
              <a:t>Omar </a:t>
            </a:r>
            <a:r>
              <a:rPr lang="en-GB" altLang="ko-KR" b="1" dirty="0" err="1" smtClean="0"/>
              <a:t>Albuaunain</a:t>
            </a:r>
            <a:r>
              <a:rPr lang="en-GB" altLang="ko-KR" b="1" dirty="0" smtClean="0"/>
              <a:t>		201301173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ko-KR" b="1" dirty="0" err="1" smtClean="0"/>
              <a:t>Muath</a:t>
            </a:r>
            <a:r>
              <a:rPr lang="en-GB" altLang="ko-KR" b="1" dirty="0" smtClean="0"/>
              <a:t> </a:t>
            </a:r>
            <a:r>
              <a:rPr lang="en-GB" altLang="ko-KR" b="1" dirty="0" err="1" smtClean="0"/>
              <a:t>Alabdulathim</a:t>
            </a:r>
            <a:r>
              <a:rPr lang="en-GB" altLang="ko-KR" b="1" dirty="0" smtClean="0"/>
              <a:t>		201301641</a:t>
            </a:r>
            <a:endParaRPr lang="en-US" altLang="ko-K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392907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Team #9</a:t>
            </a:r>
          </a:p>
          <a:p>
            <a:pPr algn="ctr"/>
            <a:endParaRPr lang="en-GB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GB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Advisor:</a:t>
            </a:r>
          </a:p>
          <a:p>
            <a:r>
              <a:rPr lang="en-GB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Dr. Nader </a:t>
            </a:r>
            <a:r>
              <a:rPr lang="en-GB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Nader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71802" y="2143122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788695-8F3B-6B47-BC88-4DEACCD1B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9250" l="750" r="99750">
                        <a14:foregroundMark x1="26000" y1="63000" x2="22500" y2="73250"/>
                        <a14:foregroundMark x1="36250" y1="57750" x2="21250" y2="64500"/>
                        <a14:foregroundMark x1="20500" y1="62750" x2="12750" y2="63000"/>
                        <a14:foregroundMark x1="22500" y1="60750" x2="33250" y2="61000"/>
                        <a14:foregroundMark x1="33250" y1="61000" x2="40000" y2="63000"/>
                        <a14:foregroundMark x1="37750" y1="9000" x2="28250" y2="13000"/>
                        <a14:foregroundMark x1="28250" y1="13000" x2="18500" y2="31250"/>
                        <a14:foregroundMark x1="36500" y1="18250" x2="12250" y2="29750"/>
                        <a14:foregroundMark x1="12250" y1="29750" x2="8250" y2="38750"/>
                        <a14:foregroundMark x1="8250" y1="38750" x2="7000" y2="49000"/>
                        <a14:foregroundMark x1="7000" y1="49000" x2="21750" y2="78750"/>
                        <a14:foregroundMark x1="21750" y1="78750" x2="30000" y2="85000"/>
                        <a14:foregroundMark x1="30000" y1="85000" x2="62250" y2="91750"/>
                        <a14:foregroundMark x1="62250" y1="91750" x2="72500" y2="91750"/>
                        <a14:foregroundMark x1="72500" y1="91750" x2="79250" y2="84000"/>
                        <a14:foregroundMark x1="79250" y1="84000" x2="86000" y2="62750"/>
                        <a14:foregroundMark x1="86000" y1="62750" x2="87250" y2="45250"/>
                        <a14:foregroundMark x1="87250" y1="45250" x2="85000" y2="36000"/>
                        <a14:foregroundMark x1="85000" y1="36000" x2="72750" y2="20250"/>
                        <a14:foregroundMark x1="72750" y1="20250" x2="59500" y2="13500"/>
                        <a14:foregroundMark x1="59500" y1="13500" x2="44500" y2="11250"/>
                        <a14:foregroundMark x1="44500" y1="11250" x2="31000" y2="18000"/>
                        <a14:foregroundMark x1="30500" y1="6750" x2="21000" y2="11000"/>
                        <a14:foregroundMark x1="21000" y1="11000" x2="14250" y2="18250"/>
                        <a14:foregroundMark x1="14250" y1="18250" x2="6500" y2="37250"/>
                        <a14:foregroundMark x1="6500" y1="37250" x2="6000" y2="58500"/>
                        <a14:foregroundMark x1="6000" y1="58500" x2="12250" y2="76500"/>
                        <a14:foregroundMark x1="12250" y1="76500" x2="19500" y2="84250"/>
                        <a14:foregroundMark x1="19500" y1="84250" x2="38500" y2="93500"/>
                        <a14:foregroundMark x1="38500" y1="93500" x2="51500" y2="94000"/>
                        <a14:foregroundMark x1="51500" y1="94000" x2="62000" y2="93500"/>
                        <a14:foregroundMark x1="62000" y1="93500" x2="72000" y2="89500"/>
                        <a14:foregroundMark x1="72000" y1="89500" x2="82750" y2="80500"/>
                        <a14:foregroundMark x1="82750" y1="80500" x2="92250" y2="57000"/>
                        <a14:foregroundMark x1="92250" y1="57000" x2="91000" y2="34250"/>
                        <a14:foregroundMark x1="91000" y1="34250" x2="86750" y2="23250"/>
                        <a14:foregroundMark x1="86750" y1="23250" x2="80250" y2="15500"/>
                        <a14:foregroundMark x1="80250" y1="15500" x2="66750" y2="8000"/>
                        <a14:foregroundMark x1="66750" y1="8000" x2="31000" y2="6250"/>
                        <a14:foregroundMark x1="65500" y1="4000" x2="33750" y2="4500"/>
                        <a14:foregroundMark x1="25750" y1="13750" x2="20750" y2="23250"/>
                        <a14:foregroundMark x1="20750" y1="23250" x2="20000" y2="20250"/>
                        <a14:foregroundMark x1="20000" y1="20000" x2="11500" y2="24500"/>
                        <a14:foregroundMark x1="11500" y1="24500" x2="7750" y2="30250"/>
                        <a14:foregroundMark x1="6000" y1="30250" x2="750" y2="49250"/>
                        <a14:foregroundMark x1="750" y1="49250" x2="4250" y2="68250"/>
                        <a14:foregroundMark x1="91750" y1="27750" x2="97500" y2="35750"/>
                        <a14:foregroundMark x1="97500" y1="35750" x2="98750" y2="55250"/>
                        <a14:foregroundMark x1="98750" y1="55250" x2="93000" y2="75000"/>
                        <a14:foregroundMark x1="93000" y1="75000" x2="90250" y2="79250"/>
                        <a14:foregroundMark x1="94000" y1="34500" x2="99750" y2="56500"/>
                        <a14:foregroundMark x1="99750" y1="56500" x2="94500" y2="64750"/>
                        <a14:foregroundMark x1="94500" y1="64750" x2="94000" y2="65000"/>
                        <a14:foregroundMark x1="34498" y1="97505" x2="34930" y2="97656"/>
                        <a14:foregroundMark x1="42612" y1="99250" x2="55170" y2="99250"/>
                        <a14:foregroundMark x1="66888" y1="96445" x2="70750" y2="94750"/>
                        <a14:foregroundMark x1="98000" y1="40250" x2="98250" y2="49500"/>
                        <a14:foregroundMark x1="98250" y1="49500" x2="99750" y2="55250"/>
                        <a14:backgroundMark x1="5500" y1="6250" x2="5500" y2="6250"/>
                        <a14:backgroundMark x1="3000" y1="82000" x2="9000" y2="89000"/>
                        <a14:backgroundMark x1="84000" y1="92000" x2="91750" y2="87250"/>
                        <a14:backgroundMark x1="30250" y1="99000" x2="27500" y2="99250"/>
                        <a14:backgroundMark x1="32750" y1="99750" x2="29500" y2="98750"/>
                        <a14:backgroundMark x1="33500" y1="99500" x2="30750" y2="98250"/>
                        <a14:backgroundMark x1="34750" y1="99250" x2="32750" y2="98750"/>
                        <a14:backgroundMark x1="64500" y1="98750" x2="61500" y2="99250"/>
                        <a14:backgroundMark x1="35250" y1="99750" x2="32250" y2="98500"/>
                        <a14:backgroundMark x1="35000" y1="99500" x2="33250" y2="97500"/>
                        <a14:backgroundMark x1="36000" y1="99250" x2="36750" y2="98750"/>
                        <a14:backgroundMark x1="34500" y1="98250" x2="42250" y2="99750"/>
                        <a14:backgroundMark x1="33250" y1="98250" x2="34500" y2="97500"/>
                        <a14:backgroundMark x1="68250" y1="98500" x2="60250" y2="99000"/>
                        <a14:backgroundMark x1="60250" y1="99000" x2="59500" y2="99750"/>
                        <a14:backgroundMark x1="60000" y1="99500" x2="55500" y2="9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7589" y="133350"/>
            <a:ext cx="1364022" cy="13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 dirty="0"/>
              <a:t>Theoretical </a:t>
            </a:r>
            <a:r>
              <a:rPr lang="en" dirty="0"/>
              <a:t>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8"/>
              <p:cNvSpPr txBox="1">
                <a:spLocks/>
              </p:cNvSpPr>
              <p:nvPr/>
            </p:nvSpPr>
            <p:spPr>
              <a:xfrm>
                <a:off x="-331450" y="1624357"/>
                <a:ext cx="3425400" cy="3231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latinLnBrk="0">
                  <a:lnSpc>
                    <a:spcPct val="150000"/>
                  </a:lnSpc>
                  <a:spcBef>
                    <a:spcPts val="0"/>
                  </a:spcBef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𝑠𝑜𝑙𝑎𝑟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∙∅∙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  <a:ea typeface="Cambria Math" charset="0"/>
                  <a:cs typeface="Cambria Math" charset="0"/>
                </a:endParaRPr>
              </a:p>
              <a:p>
                <a:pPr marL="0" indent="0" latinLnBrk="0">
                  <a:lnSpc>
                    <a:spcPct val="150000"/>
                  </a:lnSpc>
                  <a:spcBef>
                    <a:spcPts val="0"/>
                  </a:spcBef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𝑒𝑙𝑒𝑐𝑡𝑟𝑖𝑐𝑎𝑙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𝑃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𝐼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𝑉</m:t>
                      </m:r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i="1" smtClean="0">
                              <a:solidFill>
                                <a:schemeClr val="accent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𝑒𝑙𝑒𝑐𝑡𝑟𝑖𝑐𝑎𝑙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𝑠𝑜𝑙𝑎𝑟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𝐶𝑂𝑃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𝑒𝑙𝑒𝑐𝑡𝑟𝑖𝑐𝑎𝑙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450" y="1624357"/>
                <a:ext cx="3425400" cy="3231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9"/>
              <p:cNvSpPr txBox="1">
                <a:spLocks/>
              </p:cNvSpPr>
              <p:nvPr/>
            </p:nvSpPr>
            <p:spPr>
              <a:xfrm>
                <a:off x="2671423" y="1624357"/>
                <a:ext cx="3425400" cy="3231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0.355∙0.385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3600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795</m:t>
                          </m:r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 391.1639 </m:t>
                      </m:r>
                      <m:r>
                        <a:rPr lang="en-US" sz="1600" i="1">
                          <a:latin typeface="Cambria Math" charset="0"/>
                        </a:rPr>
                        <m:t>𝑘𝐽</m:t>
                      </m:r>
                    </m:oMath>
                  </m:oMathPara>
                </a14:m>
                <a:endParaRPr lang="en-US" sz="1600" dirty="0" smtClean="0"/>
              </a:p>
              <a:p>
                <a:pPr marL="0" indent="0" algn="ctr">
                  <a:spcBef>
                    <a:spcPts val="0"/>
                  </a:spcBef>
                  <a:buFont typeface="Arial" pitchFamily="34" charset="0"/>
                  <a:buNone/>
                </a:pPr>
                <a:endParaRPr lang="en-US" sz="1800" dirty="0" smtClean="0"/>
              </a:p>
              <a:p>
                <a:pPr marL="101600" indent="0" algn="ct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𝜼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 =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 10%: </m:t>
                      </m:r>
                    </m:oMath>
                  </m:oMathPara>
                </a14:m>
                <a:endParaRPr lang="en-US" sz="1400" b="1" dirty="0">
                  <a:solidFill>
                    <a:schemeClr val="accent2"/>
                  </a:solidFill>
                </a:endParaRPr>
              </a:p>
              <a:p>
                <a:pPr marL="101600" indent="0" algn="ct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𝑒𝑙𝑒𝑐𝑡𝑟𝑖𝑐𝑎𝑙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𝑠𝑜𝑙𝑎𝑟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</a:rPr>
                        <m:t>𝜂</m:t>
                      </m:r>
                      <m:r>
                        <a:rPr lang="en-US" sz="1600" b="1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391.1639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>
                              <a:latin typeface="Cambria Math" charset="0"/>
                            </a:rPr>
                            <m:t>10%</m:t>
                          </m:r>
                        </m:e>
                      </m:d>
                      <m:r>
                        <a:rPr lang="en-US" sz="1600">
                          <a:latin typeface="Cambria Math" charset="0"/>
                        </a:rPr>
                        <m:t>= 39.11639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charset="0"/>
                        </a:rPr>
                        <m:t>kJ</m:t>
                      </m:r>
                    </m:oMath>
                  </m:oMathPara>
                </a14:m>
                <a:endParaRPr lang="en-US" sz="1600" dirty="0" smtClean="0"/>
              </a:p>
              <a:p>
                <a:pPr marL="101600" indent="0" algn="ctr">
                  <a:buFont typeface="Arial" pitchFamily="34" charset="0"/>
                  <a:buNone/>
                </a:pPr>
                <a:endParaRPr lang="en-US" sz="1800" dirty="0"/>
              </a:p>
              <a:p>
                <a:pPr marL="101600" indent="0" algn="ct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𝜼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 =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 15%: </m:t>
                      </m:r>
                    </m:oMath>
                  </m:oMathPara>
                </a14:m>
                <a:endParaRPr lang="en-US" sz="1400" b="1" dirty="0">
                  <a:solidFill>
                    <a:schemeClr val="accent2"/>
                  </a:solidFill>
                </a:endParaRPr>
              </a:p>
              <a:p>
                <a:pPr marL="101600" indent="0" algn="ct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𝑒𝑙𝑒𝑐𝑡𝑟𝑖𝑐𝑎𝑙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𝑠𝑜𝑙𝑎𝑟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</a:rPr>
                        <m:t>𝜂</m:t>
                      </m:r>
                      <m:r>
                        <a:rPr lang="en-US" sz="1600" b="1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391.1639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>
                              <a:latin typeface="Cambria Math" charset="0"/>
                            </a:rPr>
                            <m:t>15%</m:t>
                          </m:r>
                        </m:e>
                      </m:d>
                    </m:oMath>
                  </m:oMathPara>
                </a14:m>
                <a:endParaRPr lang="en-US" sz="1600" i="1" dirty="0" smtClean="0">
                  <a:latin typeface="Cambria Math" charset="0"/>
                </a:endParaRPr>
              </a:p>
              <a:p>
                <a:pPr marL="101600" indent="0" algn="ctr">
                  <a:buFont typeface="Arial" pitchFamily="34" charset="0"/>
                  <a:buNone/>
                </a:pPr>
                <a:r>
                  <a:rPr lang="en-US" sz="1600" dirty="0" smtClean="0"/>
                  <a:t>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58.67459 </m:t>
                    </m:r>
                    <m:r>
                      <a:rPr lang="en-US" sz="1600" i="1">
                        <a:latin typeface="Cambria Math" charset="0"/>
                      </a:rPr>
                      <m:t>𝑘𝐽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23" y="1624357"/>
                <a:ext cx="3425400" cy="3231000"/>
              </a:xfrm>
              <a:prstGeom prst="rect">
                <a:avLst/>
              </a:prstGeom>
              <a:blipFill rotWithShape="0">
                <a:blip r:embed="rId3"/>
                <a:stretch>
                  <a:fillRect t="-1509" b="-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8"/>
              <p:cNvSpPr txBox="1">
                <a:spLocks/>
              </p:cNvSpPr>
              <p:nvPr/>
            </p:nvSpPr>
            <p:spPr>
              <a:xfrm>
                <a:off x="5702333" y="1851827"/>
                <a:ext cx="3425400" cy="3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◉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914400" marR="0" lvl="1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○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371600" marR="0" lvl="2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■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●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○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■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●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○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CD00"/>
                  </a:buClr>
                  <a:buSzPts val="2000"/>
                  <a:buFont typeface="Quattrocento Sans"/>
                  <a:buChar char="■"/>
                  <a:defRPr sz="2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marL="1016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𝜼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 =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 20%: </m:t>
                      </m:r>
                    </m:oMath>
                  </m:oMathPara>
                </a14:m>
                <a:endParaRPr lang="en-US" sz="1400" b="1" dirty="0">
                  <a:solidFill>
                    <a:schemeClr val="accent2"/>
                  </a:solidFill>
                </a:endParaRPr>
              </a:p>
              <a:p>
                <a:pPr marL="1016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𝑒𝑙𝑒𝑐𝑡𝑟𝑖𝑐𝑎𝑙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𝑠𝑜𝑙𝑎𝑟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∙</m:t>
                      </m:r>
                      <m:r>
                        <a:rPr lang="en-US" sz="1600" b="0" i="1">
                          <a:latin typeface="Cambria Math" charset="0"/>
                        </a:rPr>
                        <m:t>𝜂</m:t>
                      </m:r>
                      <m:r>
                        <a:rPr lang="en-US" sz="1600" b="1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391.1639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>
                              <a:latin typeface="Cambria Math" charset="0"/>
                            </a:rPr>
                            <m:t>20%</m:t>
                          </m:r>
                        </m:e>
                      </m:d>
                    </m:oMath>
                  </m:oMathPara>
                </a14:m>
                <a:endParaRPr lang="en-US" sz="1600" i="1" dirty="0" smtClean="0">
                  <a:latin typeface="Cambria Math" charset="0"/>
                </a:endParaRPr>
              </a:p>
              <a:p>
                <a:pPr marL="101600" indent="0" algn="ctr">
                  <a:buNone/>
                </a:pPr>
                <a:r>
                  <a:rPr lang="en-US" sz="1600" dirty="0" smtClean="0"/>
                  <a:t>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78.23278 </m:t>
                    </m:r>
                    <m:r>
                      <a:rPr lang="en-US" sz="1600" i="1">
                        <a:latin typeface="Cambria Math" charset="0"/>
                      </a:rPr>
                      <m:t>𝑘𝐽</m:t>
                    </m:r>
                  </m:oMath>
                </a14:m>
                <a:endParaRPr lang="en-US" sz="1600" dirty="0"/>
              </a:p>
              <a:p>
                <a:pPr marL="101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/>
                        <m:t> </m:t>
                      </m:r>
                    </m:oMath>
                  </m:oMathPara>
                </a14:m>
                <a:endParaRPr lang="en-US" sz="1600" dirty="0"/>
              </a:p>
              <a:p>
                <a:pPr marL="101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𝜼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 =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400" b="1">
                          <a:solidFill>
                            <a:schemeClr val="accent2"/>
                          </a:solidFill>
                        </a:rPr>
                        <m:t> 25%: </m:t>
                      </m:r>
                    </m:oMath>
                  </m:oMathPara>
                </a14:m>
                <a:endParaRPr lang="en-US" sz="1400" b="1" dirty="0">
                  <a:solidFill>
                    <a:schemeClr val="accent2"/>
                  </a:solidFill>
                </a:endParaRPr>
              </a:p>
              <a:p>
                <a:pPr marL="101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𝑒𝑙𝑒𝑐𝑡𝑟𝑖𝑐𝑎𝑙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𝑠𝑜𝑙𝑎𝑟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∙</m:t>
                      </m:r>
                      <m:r>
                        <a:rPr lang="en-US" sz="1600" b="0" i="1">
                          <a:latin typeface="Cambria Math" charset="0"/>
                        </a:rPr>
                        <m:t>𝜂</m:t>
                      </m:r>
                      <m:r>
                        <a:rPr lang="en-US" sz="1600" b="1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16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391.1639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>
                              <a:latin typeface="Cambria Math" charset="0"/>
                            </a:rPr>
                            <m:t>25%</m:t>
                          </m:r>
                        </m:e>
                      </m:d>
                    </m:oMath>
                  </m:oMathPara>
                </a14:m>
                <a:endParaRPr lang="en-US" sz="1600" i="1" dirty="0" smtClean="0">
                  <a:latin typeface="Cambria Math" charset="0"/>
                </a:endParaRPr>
              </a:p>
              <a:p>
                <a:pPr marL="101600" indent="0" algn="ctr">
                  <a:buNone/>
                </a:pPr>
                <a:r>
                  <a:rPr lang="en-US" sz="1600" dirty="0" smtClean="0"/>
                  <a:t>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97.79098 </m:t>
                    </m:r>
                    <m:r>
                      <a:rPr lang="en-US" sz="1600" i="1">
                        <a:latin typeface="Cambria Math" charset="0"/>
                      </a:rPr>
                      <m:t>𝑘𝐽</m:t>
                    </m:r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33" y="1851827"/>
                <a:ext cx="3425400" cy="3231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2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7574"/>
            <a:ext cx="607218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6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2002257" y="4227934"/>
                <a:ext cx="5163000" cy="519600"/>
              </a:xfrm>
              <a:prstGeom prst="rect">
                <a:avLst/>
              </a:prstGeom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𝐴</m:t>
                      </m:r>
                      <m:r>
                        <a:rPr lang="en-US" sz="1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=0.355∙0.385=0.136675 </m:t>
                      </m:r>
                      <m:sSup>
                        <m:sSupPr>
                          <m:ctrlPr>
                            <a:rPr lang="en-US" sz="1800" b="1" i="1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800" b="1" i="1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r>
                        <a:rPr lang="en-US" sz="1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𝑡</m:t>
                      </m:r>
                      <m:r>
                        <a:rPr lang="en-US" sz="1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 3600 </m:t>
                      </m:r>
                      <m:r>
                        <a:rPr lang="en-US" sz="1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𝑠</m:t>
                      </m:r>
                      <m:r>
                        <a:rPr lang="en-US" sz="1800" b="1" i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02257" y="4227934"/>
                <a:ext cx="5163000" cy="519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7172"/>
            <a:ext cx="9144000" cy="576064"/>
          </a:xfrm>
        </p:spPr>
        <p:txBody>
          <a:bodyPr/>
          <a:lstStyle/>
          <a:p>
            <a:r>
              <a:rPr lang="en-US" dirty="0" smtClean="0"/>
              <a:t>Theoretical </a:t>
            </a:r>
            <a:r>
              <a:rPr lang="en" dirty="0" smtClean="0"/>
              <a:t>calculations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53949"/>
              </p:ext>
            </p:extLst>
          </p:nvPr>
        </p:nvGraphicFramePr>
        <p:xfrm>
          <a:off x="962390" y="1885950"/>
          <a:ext cx="7495809" cy="269697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43154"/>
                <a:gridCol w="1330531"/>
                <a:gridCol w="1330531"/>
                <a:gridCol w="1330531"/>
                <a:gridCol w="1330531"/>
                <a:gridCol w="1330531"/>
              </a:tblGrid>
              <a:tr h="3834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164220" t="-1587" r="-302294" b="-62698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263014" t="-1587" r="-200913" b="-62698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364679" t="-1587" r="-101835" b="-62698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462557" t="-1587" r="-1370" b="-626984"/>
                      </a:stretch>
                    </a:blipFill>
                  </a:tcPr>
                </a:tc>
              </a:tr>
              <a:tr h="396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63470" t="-98462" r="-400457" b="-50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164220" t="-98462" r="-302294" b="-50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263014" t="-98462" r="-200913" b="-50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364679" t="-98462" r="-101835" b="-50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blipFill rotWithShape="0">
                      <a:blip r:embed="rId2"/>
                      <a:stretch>
                        <a:fillRect l="-462557" t="-98462" r="-1370" b="-507692"/>
                      </a:stretch>
                    </a:blipFill>
                  </a:tcPr>
                </a:tc>
              </a:tr>
              <a:tr h="383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9 to10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391.1639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39.11639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58.67459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78.23278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97.79098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 to 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405.9248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40.59248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60.88872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81.18496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101.4812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 to 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418.2255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41.82255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62.73383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83.6451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104.5564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 to 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413.3052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41.33052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61.99578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82.66104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103.3263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13 to 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396.0842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39.60842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59.41263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79.21684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99.02105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85852" y="1285866"/>
            <a:ext cx="383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If the η=10%, 15%, 20% and 25%: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199250"/>
              </p:ext>
            </p:extLst>
          </p:nvPr>
        </p:nvGraphicFramePr>
        <p:xfrm>
          <a:off x="1547664" y="987574"/>
          <a:ext cx="6057791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07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403932"/>
              </p:ext>
            </p:extLst>
          </p:nvPr>
        </p:nvGraphicFramePr>
        <p:xfrm>
          <a:off x="1714480" y="1000114"/>
          <a:ext cx="5767983" cy="339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Testing &amp; Result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14480" y="1142990"/>
          <a:ext cx="5786476" cy="3000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28206"/>
                <a:gridCol w="928206"/>
                <a:gridCol w="928206"/>
                <a:gridCol w="928206"/>
                <a:gridCol w="928206"/>
                <a:gridCol w="1145446"/>
              </a:tblGrid>
              <a:tr h="37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Ø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Qsolar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Q electric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 to 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795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993.2857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129.127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 to 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1030.768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129.815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11 to 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1062.004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132.7505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12 to 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1049.509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131.1886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13 to 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1005.78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129.7456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14 to 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798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997.034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129.614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15 to 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793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990.7869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123.8483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14296"/>
            <a:ext cx="9144000" cy="576064"/>
          </a:xfrm>
        </p:spPr>
        <p:txBody>
          <a:bodyPr/>
          <a:lstStyle/>
          <a:p>
            <a:r>
              <a:rPr lang="en-GB" dirty="0" smtClean="0"/>
              <a:t>Testing &amp; Result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47065"/>
              </p:ext>
            </p:extLst>
          </p:nvPr>
        </p:nvGraphicFramePr>
        <p:xfrm>
          <a:off x="1678760" y="1563638"/>
          <a:ext cx="5786477" cy="283370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28206"/>
                <a:gridCol w="928206"/>
                <a:gridCol w="928206"/>
                <a:gridCol w="928206"/>
                <a:gridCol w="928206"/>
                <a:gridCol w="1145447"/>
              </a:tblGrid>
              <a:tr h="29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Ø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Qsolar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Q electric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 to 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795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993.2857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168.8585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 to 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1030.768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173.169024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11 to 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1062.004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176.29266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12 to 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1049.509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177.367021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13 to 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1005.78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171.98838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14 to 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798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997.034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171.4898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15 to 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793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0.034706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990.7869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166.45104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0989" y="88916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smtClean="0"/>
              <a:t>cooling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48786979"/>
              </p:ext>
            </p:extLst>
          </p:nvPr>
        </p:nvGraphicFramePr>
        <p:xfrm>
          <a:off x="2049462" y="1285866"/>
          <a:ext cx="523718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5734"/>
            <a:ext cx="9144000" cy="576064"/>
          </a:xfrm>
        </p:spPr>
        <p:txBody>
          <a:bodyPr/>
          <a:lstStyle/>
          <a:p>
            <a:r>
              <a:rPr lang="en-GB" dirty="0" smtClean="0"/>
              <a:t>Experimental Setup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034" y="1071552"/>
            <a:ext cx="2643174" cy="3500462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</a:t>
            </a: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Panel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Controller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Battery</a:t>
            </a:r>
            <a:endParaRPr lang="en-GB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Converter</a:t>
            </a:r>
            <a:endParaRPr lang="en-GB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Pump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Water Tank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Copper Coil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Pipes and fittings</a:t>
            </a:r>
          </a:p>
        </p:txBody>
      </p:sp>
      <p:pic>
        <p:nvPicPr>
          <p:cNvPr id="4097" name="Picture 1" descr="C:\Users\infratest\Downloads\IMG_1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14428"/>
            <a:ext cx="5429264" cy="3286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14296"/>
            <a:ext cx="9144000" cy="576064"/>
          </a:xfrm>
        </p:spPr>
        <p:txBody>
          <a:bodyPr/>
          <a:lstStyle/>
          <a:p>
            <a:r>
              <a:rPr lang="en-US" dirty="0" smtClean="0"/>
              <a:t>Recommendation &amp; Future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1285866"/>
            <a:ext cx="8429652" cy="2786082"/>
          </a:xfrm>
        </p:spPr>
        <p:txBody>
          <a:bodyPr/>
          <a:lstStyle/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Simple Mechanism Cleaner. (Example of glass wiper)</a:t>
            </a:r>
          </a:p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Vending Machine. (Example of water machine)</a:t>
            </a:r>
          </a:p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 Charging station. (Example in the waking area)</a:t>
            </a:r>
          </a:p>
        </p:txBody>
      </p:sp>
      <p:pic>
        <p:nvPicPr>
          <p:cNvPr id="2050" name="Picture 2" descr="C:\Users\infratest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857238"/>
            <a:ext cx="263110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infratest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8606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 smtClean="0"/>
              <a:t>Presentation </a:t>
            </a:r>
            <a:r>
              <a:rPr lang="en-US" sz="3600" dirty="0" smtClean="0"/>
              <a:t>C</a:t>
            </a:r>
            <a:r>
              <a:rPr lang="en" sz="3600" dirty="0" smtClean="0"/>
              <a:t>ontent</a:t>
            </a:r>
            <a:endParaRPr lang="en-US" sz="3600" dirty="0"/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6" name="Google Shape;125;p17"/>
          <p:cNvSpPr txBox="1">
            <a:spLocks/>
          </p:cNvSpPr>
          <p:nvPr/>
        </p:nvSpPr>
        <p:spPr>
          <a:xfrm>
            <a:off x="1785918" y="1142990"/>
            <a:ext cx="6809700" cy="3714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Objective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Background and Motivation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Relevance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Engineering Standards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Design Specification</a:t>
            </a:r>
            <a:r>
              <a:rPr kumimoji="0" lang="en-US" sz="1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&amp; Constrains</a:t>
            </a:r>
            <a:endParaRPr kumimoji="0" lang="en-US" sz="1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Theoretical Calculation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Testing &amp;</a:t>
            </a:r>
            <a:r>
              <a:rPr kumimoji="0" lang="en-GB" sz="1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Result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400" b="1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Experimental</a:t>
            </a:r>
            <a:r>
              <a:rPr lang="en-GB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Setup</a:t>
            </a:r>
            <a:endParaRPr kumimoji="0" lang="en-US" sz="1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Future work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Summary</a:t>
            </a:r>
            <a:endParaRPr kumimoji="0" lang="en-US" sz="1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7172"/>
            <a:ext cx="9144000" cy="576064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85852" y="1928808"/>
            <a:ext cx="7072362" cy="716660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project aimed to use solar energy in effective way by using refrigeration cycle in order to cool the solar panel, and</a:t>
            </a:r>
          </a:p>
          <a:p>
            <a:pPr algn="l">
              <a:lnSpc>
                <a:spcPct val="200000"/>
              </a:lnSpc>
            </a:pP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will increase the efficiency as the result shown.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000" y1="65000" x2="50000" y2="70833"/>
                        <a14:foregroundMark x1="4500" y1="37833" x2="4750" y2="61167"/>
                        <a14:foregroundMark x1="96000" y1="39000" x2="95875" y2="49667"/>
                        <a14:foregroundMark x1="78375" y1="51333" x2="84750" y2="54333"/>
                        <a14:foregroundMark x1="80375" y1="43667" x2="84000" y2="47167"/>
                        <a14:foregroundMark x1="80250" y1="36333" x2="83750" y2="39500"/>
                        <a14:foregroundMark x1="79875" y1="59500" x2="83125" y2="60000"/>
                        <a14:foregroundMark x1="10750" y1="42167" x2="20375" y2="54167"/>
                        <a14:foregroundMark x1="4625" y1="71500" x2="20875" y2="71667"/>
                        <a14:foregroundMark x1="76500" y1="71500" x2="92125" y2="71833"/>
                        <a14:foregroundMark x1="77625" y1="76167" x2="90625" y2="76833"/>
                        <a14:backgroundMark x1="90500" y1="52333" x2="89875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857484"/>
            <a:ext cx="4632686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14678" y="2285998"/>
            <a:ext cx="2736303" cy="576063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5734"/>
            <a:ext cx="9144000" cy="576064"/>
          </a:xfrm>
        </p:spPr>
        <p:txBody>
          <a:bodyPr/>
          <a:lstStyle/>
          <a:p>
            <a:r>
              <a:rPr lang="en-GB" dirty="0" smtClean="0"/>
              <a:t>Project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4414" y="1071552"/>
            <a:ext cx="6715172" cy="3143272"/>
          </a:xfrm>
        </p:spPr>
        <p:txBody>
          <a:bodyPr/>
          <a:lstStyle/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Design a refrigeration system</a:t>
            </a:r>
          </a:p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Design a solar energy system</a:t>
            </a:r>
          </a:p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To Increase the efficiency of the solar system  </a:t>
            </a:r>
          </a:p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Combined a refrigeration system with solar </a:t>
            </a:r>
            <a:r>
              <a:rPr lang="en-US" sz="2000" dirty="0" err="1" smtClean="0"/>
              <a:t>intercooling</a:t>
            </a:r>
            <a:endParaRPr lang="en-US" sz="2000" dirty="0" smtClean="0"/>
          </a:p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Use renewable energy to produce power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14296"/>
            <a:ext cx="9144000" cy="576064"/>
          </a:xfrm>
        </p:spPr>
        <p:txBody>
          <a:bodyPr/>
          <a:lstStyle/>
          <a:p>
            <a:r>
              <a:rPr lang="en-US" dirty="0" smtClean="0"/>
              <a:t>Background and Motivation</a:t>
            </a:r>
          </a:p>
        </p:txBody>
      </p:sp>
      <p:sp>
        <p:nvSpPr>
          <p:cNvPr id="4" name="Google Shape;171;p20"/>
          <p:cNvSpPr txBox="1">
            <a:spLocks noGrp="1"/>
          </p:cNvSpPr>
          <p:nvPr>
            <p:ph type="body" idx="4294967295"/>
          </p:nvPr>
        </p:nvSpPr>
        <p:spPr>
          <a:xfrm>
            <a:off x="285720" y="1428742"/>
            <a:ext cx="2786082" cy="2928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Importance of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Solar energy</a:t>
            </a:r>
            <a:endParaRPr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/>
            <a:endParaRPr lang="en-US" sz="1800" dirty="0" smtClean="0"/>
          </a:p>
          <a:p>
            <a:pPr marL="285750" indent="-285750">
              <a:lnSpc>
                <a:spcPct val="150000"/>
              </a:lnSpc>
            </a:pPr>
            <a:r>
              <a:rPr lang="en-US" sz="1800" dirty="0" smtClean="0"/>
              <a:t>Environmentally and  </a:t>
            </a:r>
            <a:r>
              <a:rPr lang="en-US" sz="1800" dirty="0"/>
              <a:t>Financially</a:t>
            </a:r>
          </a:p>
          <a:p>
            <a:pPr marL="285750" indent="-285750">
              <a:lnSpc>
                <a:spcPct val="150000"/>
              </a:lnSpc>
            </a:pPr>
            <a:r>
              <a:rPr lang="en-US" sz="1800" dirty="0"/>
              <a:t>Demand of renewable </a:t>
            </a:r>
            <a:r>
              <a:rPr lang="en-US" sz="1800" dirty="0" smtClean="0"/>
              <a:t>energy</a:t>
            </a:r>
            <a:endParaRPr lang="en-US" sz="1800" dirty="0"/>
          </a:p>
        </p:txBody>
      </p:sp>
      <p:sp>
        <p:nvSpPr>
          <p:cNvPr id="5" name="Google Shape;172;p20"/>
          <p:cNvSpPr txBox="1">
            <a:spLocks noGrp="1"/>
          </p:cNvSpPr>
          <p:nvPr>
            <p:ph type="body" idx="4294967295"/>
          </p:nvPr>
        </p:nvSpPr>
        <p:spPr>
          <a:xfrm>
            <a:off x="3286116" y="1428742"/>
            <a:ext cx="250033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 Working</a:t>
            </a:r>
            <a:endParaRPr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/>
            <a:endParaRPr lang="en-US" sz="1800" dirty="0" smtClean="0"/>
          </a:p>
          <a:p>
            <a:pPr marL="285750" indent="-285750">
              <a:lnSpc>
                <a:spcPct val="150000"/>
              </a:lnSpc>
            </a:pPr>
            <a:r>
              <a:rPr lang="en-US" sz="1800" dirty="0" smtClean="0"/>
              <a:t>How </a:t>
            </a:r>
            <a:r>
              <a:rPr lang="en-US" sz="1800" dirty="0"/>
              <a:t>weather </a:t>
            </a:r>
            <a:r>
              <a:rPr lang="en-US" sz="1800" dirty="0" smtClean="0"/>
              <a:t>in      Saudi  Arabia</a:t>
            </a:r>
          </a:p>
          <a:p>
            <a:pPr marL="285750" indent="-285750">
              <a:lnSpc>
                <a:spcPct val="150000"/>
              </a:lnSpc>
            </a:pPr>
            <a:r>
              <a:rPr lang="en-US" sz="1800" dirty="0" smtClean="0"/>
              <a:t>Decreasing </a:t>
            </a:r>
            <a:r>
              <a:rPr lang="en-US" sz="1800" dirty="0"/>
              <a:t>of </a:t>
            </a:r>
            <a:r>
              <a:rPr lang="en-US" sz="1800" dirty="0" smtClean="0"/>
              <a:t>       efficiency </a:t>
            </a:r>
            <a:r>
              <a:rPr lang="en-US" sz="1800" dirty="0"/>
              <a:t>after 24 C</a:t>
            </a:r>
          </a:p>
        </p:txBody>
      </p:sp>
      <p:sp>
        <p:nvSpPr>
          <p:cNvPr id="6" name="Google Shape;173;p20"/>
          <p:cNvSpPr txBox="1">
            <a:spLocks noGrp="1"/>
          </p:cNvSpPr>
          <p:nvPr>
            <p:ph type="body" idx="4294967295"/>
          </p:nvPr>
        </p:nvSpPr>
        <p:spPr>
          <a:xfrm>
            <a:off x="6286512" y="1500180"/>
            <a:ext cx="2571768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 of The Project</a:t>
            </a:r>
            <a:endParaRPr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/>
            <a:endParaRPr lang="en-US" sz="1800" dirty="0" smtClean="0"/>
          </a:p>
          <a:p>
            <a:pPr marL="285750" indent="-285750">
              <a:lnSpc>
                <a:spcPct val="150000"/>
              </a:lnSpc>
            </a:pPr>
            <a:r>
              <a:rPr lang="en-US" sz="1800" dirty="0" smtClean="0"/>
              <a:t>Solar Panel              </a:t>
            </a:r>
            <a:r>
              <a:rPr lang="en-US" sz="1800" dirty="0" err="1" smtClean="0"/>
              <a:t>Intercooling</a:t>
            </a:r>
            <a:endParaRPr lang="en-US" sz="1800" dirty="0"/>
          </a:p>
          <a:p>
            <a:pPr marL="285750" indent="-285750">
              <a:lnSpc>
                <a:spcPct val="150000"/>
              </a:lnSpc>
            </a:pPr>
            <a:r>
              <a:rPr lang="en-US" sz="1800" dirty="0"/>
              <a:t>Saving </a:t>
            </a:r>
            <a:r>
              <a:rPr lang="en-US" sz="1800" dirty="0" smtClean="0"/>
              <a:t>the efficiency</a:t>
            </a: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7">
            <a:extLst>
              <a:ext uri="{FF2B5EF4-FFF2-40B4-BE49-F238E27FC236}">
                <a16:creationId xmlns="" xmlns:a16="http://schemas.microsoft.com/office/drawing/2014/main" id="{0278FABA-EA96-49F5-9A62-691F2AD74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249980"/>
              </p:ext>
            </p:extLst>
          </p:nvPr>
        </p:nvGraphicFramePr>
        <p:xfrm>
          <a:off x="1571604" y="1428742"/>
          <a:ext cx="207170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5734"/>
            <a:ext cx="9144000" cy="576064"/>
          </a:xfrm>
        </p:spPr>
        <p:txBody>
          <a:bodyPr/>
          <a:lstStyle/>
          <a:p>
            <a:r>
              <a:rPr lang="en-US" dirty="0" smtClean="0"/>
              <a:t>Relevance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28794" y="2000246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ea typeface="Lora"/>
                <a:cs typeface="Lora"/>
                <a:sym typeface="Lora"/>
              </a:rPr>
              <a:t>The U.S.</a:t>
            </a:r>
          </a:p>
          <a:p>
            <a:pPr lvl="0" algn="ctr"/>
            <a:r>
              <a:rPr lang="en-US" sz="1600" dirty="0" smtClean="0">
                <a:ea typeface="Lora"/>
                <a:cs typeface="Lora"/>
                <a:sym typeface="Lora"/>
              </a:rPr>
              <a:t>Solar Power Production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72132" y="214312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ea typeface="Lora"/>
                <a:cs typeface="Lora"/>
                <a:sym typeface="Lora"/>
              </a:rPr>
              <a:t>Vision 2030 of Saudi Arabia</a:t>
            </a:r>
          </a:p>
        </p:txBody>
      </p:sp>
      <p:graphicFrame>
        <p:nvGraphicFramePr>
          <p:cNvPr id="34" name="Chart 7">
            <a:extLst>
              <a:ext uri="{FF2B5EF4-FFF2-40B4-BE49-F238E27FC236}">
                <a16:creationId xmlns="" xmlns:a16="http://schemas.microsoft.com/office/drawing/2014/main" id="{0278FABA-EA96-49F5-9A62-691F2AD74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249980"/>
              </p:ext>
            </p:extLst>
          </p:nvPr>
        </p:nvGraphicFramePr>
        <p:xfrm>
          <a:off x="5357818" y="1428742"/>
          <a:ext cx="207170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571882"/>
            <a:ext cx="1713600" cy="14052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3643320"/>
            <a:ext cx="1713600" cy="13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9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5734"/>
            <a:ext cx="9144000" cy="576064"/>
          </a:xfrm>
        </p:spPr>
        <p:txBody>
          <a:bodyPr/>
          <a:lstStyle/>
          <a:p>
            <a:r>
              <a:rPr lang="en-US" dirty="0" smtClean="0"/>
              <a:t>Engineering </a:t>
            </a:r>
            <a:r>
              <a:rPr lang="en" dirty="0" smtClean="0"/>
              <a:t>Standards</a:t>
            </a:r>
            <a:endParaRPr lang="ko-KR" altLang="en-US" dirty="0"/>
          </a:p>
        </p:txBody>
      </p:sp>
      <p:sp>
        <p:nvSpPr>
          <p:cNvPr id="6" name="자유형 8"/>
          <p:cNvSpPr/>
          <p:nvPr/>
        </p:nvSpPr>
        <p:spPr>
          <a:xfrm flipV="1">
            <a:off x="785786" y="4500576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635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Google Shape;117;p18"/>
          <p:cNvGraphicFramePr/>
          <p:nvPr>
            <p:extLst>
              <p:ext uri="{D42A27DB-BD31-4B8C-83A1-F6EECF244321}">
                <p14:modId xmlns:p14="http://schemas.microsoft.com/office/powerpoint/2010/main" val="3704222883"/>
              </p:ext>
            </p:extLst>
          </p:nvPr>
        </p:nvGraphicFramePr>
        <p:xfrm>
          <a:off x="857224" y="1214428"/>
          <a:ext cx="7215238" cy="304785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500330"/>
                <a:gridCol w="2500330"/>
                <a:gridCol w="2214578"/>
              </a:tblGrid>
              <a:tr h="3653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Components</a:t>
                      </a:r>
                      <a:endParaRPr sz="1400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Engineering Standard</a:t>
                      </a:r>
                      <a:endParaRPr sz="1400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Details</a:t>
                      </a:r>
                      <a:endParaRPr sz="1400" dirty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Compressor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LG-ICTS 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India Customized LG Test Standard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Water Pump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err="1">
                          <a:sym typeface="Times New Roman"/>
                        </a:rPr>
                        <a:t>BSi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Specification for horizontal end-suction centrifugal pumps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Copper Coil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ASTM B280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Refrigeration tube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dehydrated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Thermal valve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SAE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ym typeface="Times New Roman"/>
                        </a:rPr>
                        <a:t>Brass body Q valve </a:t>
                      </a:r>
                      <a:endParaRPr lang="en-GB" sz="1400" dirty="0" smtClean="0"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ym typeface="Times New Roman"/>
                        </a:rPr>
                        <a:t>adjustable</a:t>
                      </a:r>
                      <a:r>
                        <a:rPr lang="en-GB" sz="1400" dirty="0">
                          <a:sym typeface="Times New Roman"/>
                        </a:rPr>
                        <a:t>.</a:t>
                      </a:r>
                      <a:endParaRPr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4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5734"/>
            <a:ext cx="9144000" cy="576064"/>
          </a:xfrm>
        </p:spPr>
        <p:txBody>
          <a:bodyPr/>
          <a:lstStyle/>
          <a:p>
            <a:r>
              <a:rPr lang="en-US" dirty="0" smtClean="0"/>
              <a:t>Engineering </a:t>
            </a:r>
            <a:r>
              <a:rPr lang="en" dirty="0" smtClean="0"/>
              <a:t>Standard</a:t>
            </a:r>
            <a:r>
              <a:rPr lang="en-US" dirty="0" smtClean="0"/>
              <a:t>s</a:t>
            </a:r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35696" y="1572510"/>
            <a:ext cx="2664296" cy="3485261"/>
            <a:chOff x="496119" y="2469560"/>
            <a:chExt cx="1752190" cy="3485261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496119" y="2724641"/>
              <a:ext cx="1752190" cy="32301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ct val="25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Voltage: 220 V</a:t>
              </a:r>
            </a:p>
            <a:p>
              <a:pPr marL="342900" lvl="0" indent="-342900">
                <a:lnSpc>
                  <a:spcPct val="25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Frequency: 50 Hz</a:t>
              </a:r>
            </a:p>
            <a:p>
              <a:pPr marL="342900" lvl="0" indent="-342900">
                <a:lnSpc>
                  <a:spcPct val="25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Power: 60 W</a:t>
              </a:r>
            </a:p>
            <a:p>
              <a:pPr marL="342900" lvl="0" indent="-342900">
                <a:lnSpc>
                  <a:spcPct val="25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Width: 0.28448 meters</a:t>
              </a:r>
            </a:p>
            <a:p>
              <a:pPr marL="342900" lvl="0" indent="-342900">
                <a:lnSpc>
                  <a:spcPct val="25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Length: 0.2286 meters</a:t>
              </a:r>
            </a:p>
            <a:p>
              <a:pPr marL="342900" lvl="0" indent="-342900">
                <a:lnSpc>
                  <a:spcPct val="25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Height: 0.2286 meters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2"/>
                  </a:solidFill>
                  <a:cs typeface="Arial" pitchFamily="34" charset="0"/>
                </a:rPr>
                <a:t>Compressor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05056" y="1572477"/>
            <a:ext cx="2981787" cy="2674538"/>
            <a:chOff x="496119" y="2469560"/>
            <a:chExt cx="1960989" cy="2674538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530862" y="2897329"/>
              <a:ext cx="1926246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Compact sizes: Measures 2.1 x 1.7 x 1.3 inches</a:t>
              </a:r>
            </a:p>
            <a:p>
              <a:pPr marL="342900" lvl="0" indent="-34290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2 Nozzles:1/2 inch &amp; 1/3 inch</a:t>
              </a:r>
            </a:p>
            <a:p>
              <a:pPr marL="342900" lvl="0" indent="-34290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Max Flow Rate: 80 GPH</a:t>
              </a:r>
            </a:p>
            <a:p>
              <a:pPr marL="342900" lvl="0" indent="-34290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sz="1400" dirty="0" smtClean="0"/>
                <a:t>Max Lift Height: 2.6 ft.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Water Pump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56422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6439" y="325639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214428"/>
            <a:ext cx="1000132" cy="931889"/>
          </a:xfrm>
          <a:prstGeom prst="rect">
            <a:avLst/>
          </a:prstGeom>
        </p:spPr>
      </p:pic>
      <p:pic>
        <p:nvPicPr>
          <p:cNvPr id="1026" name="Picture 2" descr="C:\Users\infratest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90"/>
            <a:ext cx="1197904" cy="1197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5734"/>
            <a:ext cx="9144000" cy="576064"/>
          </a:xfrm>
        </p:spPr>
        <p:txBody>
          <a:bodyPr/>
          <a:lstStyle/>
          <a:p>
            <a:r>
              <a:rPr lang="en-US" dirty="0" smtClean="0"/>
              <a:t>Design </a:t>
            </a:r>
            <a:r>
              <a:rPr lang="en" dirty="0" smtClean="0"/>
              <a:t>specifications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785932"/>
            <a:ext cx="1183431" cy="119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714494"/>
            <a:ext cx="1287892" cy="119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714494"/>
            <a:ext cx="1193800" cy="119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643320"/>
            <a:ext cx="1198800" cy="119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3643320"/>
            <a:ext cx="1131446" cy="119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643320"/>
            <a:ext cx="1175832" cy="1175832"/>
          </a:xfrm>
          <a:prstGeom prst="rect">
            <a:avLst/>
          </a:prstGeom>
        </p:spPr>
      </p:pic>
      <p:sp>
        <p:nvSpPr>
          <p:cNvPr id="10" name="Google Shape;337;p30"/>
          <p:cNvSpPr txBox="1">
            <a:spLocks noGrp="1"/>
          </p:cNvSpPr>
          <p:nvPr>
            <p:ph type="body" idx="4294967295"/>
          </p:nvPr>
        </p:nvSpPr>
        <p:spPr>
          <a:xfrm>
            <a:off x="1357290" y="1214428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Sustainability</a:t>
            </a:r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" name="Google Shape;338;p30"/>
          <p:cNvSpPr txBox="1">
            <a:spLocks noGrp="1"/>
          </p:cNvSpPr>
          <p:nvPr>
            <p:ph type="body" idx="4294967295"/>
          </p:nvPr>
        </p:nvSpPr>
        <p:spPr>
          <a:xfrm>
            <a:off x="3786182" y="1214428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Environmental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2" name="Google Shape;339;p30"/>
          <p:cNvSpPr txBox="1">
            <a:spLocks noGrp="1"/>
          </p:cNvSpPr>
          <p:nvPr>
            <p:ph type="body" idx="4294967295"/>
          </p:nvPr>
        </p:nvSpPr>
        <p:spPr>
          <a:xfrm>
            <a:off x="6286512" y="1214428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</a:t>
            </a:r>
            <a:endParaRPr 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3" name="Google Shape;340;p30"/>
          <p:cNvSpPr txBox="1">
            <a:spLocks noGrp="1"/>
          </p:cNvSpPr>
          <p:nvPr>
            <p:ph type="body" idx="4294967295"/>
          </p:nvPr>
        </p:nvSpPr>
        <p:spPr>
          <a:xfrm>
            <a:off x="1571604" y="3071816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Economic</a:t>
            </a:r>
            <a:endParaRPr lang="en-US" sz="1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4" name="Google Shape;341;p30"/>
          <p:cNvSpPr txBox="1">
            <a:spLocks noGrp="1"/>
          </p:cNvSpPr>
          <p:nvPr>
            <p:ph type="body" idx="4294967295"/>
          </p:nvPr>
        </p:nvSpPr>
        <p:spPr>
          <a:xfrm>
            <a:off x="4143372" y="3071816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Safety </a:t>
            </a:r>
            <a:endParaRPr lang="en-US" sz="1200" b="1" dirty="0" smtClean="0">
              <a:highlight>
                <a:srgbClr val="FFCD00"/>
              </a:highlight>
            </a:endParaRPr>
          </a:p>
          <a:p>
            <a:pPr marL="0" lvl="0" indent="0">
              <a:buNone/>
            </a:pPr>
            <a:endParaRPr sz="1200" dirty="0"/>
          </a:p>
        </p:txBody>
      </p:sp>
      <p:sp>
        <p:nvSpPr>
          <p:cNvPr id="15" name="Google Shape;342;p30"/>
          <p:cNvSpPr txBox="1">
            <a:spLocks noGrp="1"/>
          </p:cNvSpPr>
          <p:nvPr>
            <p:ph type="body" idx="4294967295"/>
          </p:nvPr>
        </p:nvSpPr>
        <p:spPr>
          <a:xfrm>
            <a:off x="6429388" y="3071816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Ethical</a:t>
            </a:r>
            <a:endParaRPr sz="1200" b="1" dirty="0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Design Constraints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62"/>
            <a:ext cx="353229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1500180"/>
            <a:ext cx="205949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785932"/>
            <a:ext cx="288411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071816"/>
            <a:ext cx="2514600" cy="190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571</Words>
  <Application>Microsoft Macintosh PowerPoint</Application>
  <PresentationFormat>On-screen Show (16:9)</PresentationFormat>
  <Paragraphs>270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 Unicode MS</vt:lpstr>
      <vt:lpstr>Calibri</vt:lpstr>
      <vt:lpstr>Cambria Math</vt:lpstr>
      <vt:lpstr>Lora</vt:lpstr>
      <vt:lpstr>Quattrocento Sans</vt:lpstr>
      <vt:lpstr>Times New Roman</vt:lpstr>
      <vt:lpstr>Wingdings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Moayed Alkhaldi</cp:lastModifiedBy>
  <cp:revision>97</cp:revision>
  <dcterms:created xsi:type="dcterms:W3CDTF">2016-12-05T23:26:54Z</dcterms:created>
  <dcterms:modified xsi:type="dcterms:W3CDTF">2019-01-10T08:43:54Z</dcterms:modified>
</cp:coreProperties>
</file>